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80" r:id="rId10"/>
    <p:sldId id="277" r:id="rId11"/>
    <p:sldId id="269" r:id="rId12"/>
    <p:sldId id="279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edu.glogster.com/glog/elektricni-otpor/3cke3xuh13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e3a21452-234c-4cdb-829e-26bf3f0dfde8/assets/video/nc1_t15_elektricni_otpor.mp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9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e3a21452-234c-4cdb-829e-26bf3f0dfde8/assets/video/elektricni_otpor.mp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36888" y="2926685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Električni otpor </a:t>
            </a:r>
            <a:endParaRPr lang="hr-HR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8" descr="Picture1g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2300287"/>
            <a:ext cx="33528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9" descr="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031" y="1433532"/>
            <a:ext cx="24955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TextBox 10"/>
          <p:cNvSpPr txBox="1">
            <a:spLocks noChangeArrowheads="1"/>
          </p:cNvSpPr>
          <p:nvPr/>
        </p:nvSpPr>
        <p:spPr bwMode="auto">
          <a:xfrm>
            <a:off x="2767668" y="4557732"/>
            <a:ext cx="19898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400" b="1" dirty="0">
                <a:solidFill>
                  <a:srgbClr val="000099"/>
                </a:solidFill>
                <a:latin typeface="+mn-lt"/>
              </a:rPr>
              <a:t>SERIJSKI SPOJ </a:t>
            </a:r>
            <a:endParaRPr lang="hr-HR" altLang="sr-Latn-RS" sz="24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22538" name="TextBox 11"/>
          <p:cNvSpPr txBox="1">
            <a:spLocks noChangeArrowheads="1"/>
          </p:cNvSpPr>
          <p:nvPr/>
        </p:nvSpPr>
        <p:spPr bwMode="auto">
          <a:xfrm>
            <a:off x="7487543" y="4657215"/>
            <a:ext cx="23905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400" b="1" dirty="0">
                <a:solidFill>
                  <a:srgbClr val="000099"/>
                </a:solidFill>
                <a:latin typeface="+mn-lt"/>
              </a:rPr>
              <a:t>PARALELNI  SPOJ </a:t>
            </a:r>
            <a:endParaRPr lang="hr-HR" altLang="sr-Latn-RS" sz="2400" b="1" dirty="0">
              <a:solidFill>
                <a:srgbClr val="000099"/>
              </a:solidFill>
              <a:latin typeface="+mn-lt"/>
            </a:endParaRP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8952755"/>
              </p:ext>
            </p:extLst>
          </p:nvPr>
        </p:nvGraphicFramePr>
        <p:xfrm>
          <a:off x="2622550" y="5213350"/>
          <a:ext cx="1828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Jednadžba" r:id="rId5" imgW="723600" imgH="215640" progId="Equation.3">
                  <p:embed/>
                </p:oleObj>
              </mc:Choice>
              <mc:Fallback>
                <p:oleObj name="Jednadžba" r:id="rId5" imgW="723600" imgH="215640" progId="Equation.3">
                  <p:embed/>
                  <p:pic>
                    <p:nvPicPr>
                      <p:cNvPr id="225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2550" y="5213350"/>
                        <a:ext cx="18288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569326"/>
              </p:ext>
            </p:extLst>
          </p:nvPr>
        </p:nvGraphicFramePr>
        <p:xfrm>
          <a:off x="7762056" y="5153432"/>
          <a:ext cx="18415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Jednadžba" r:id="rId7" imgW="812520" imgH="431640" progId="Equation.3">
                  <p:embed/>
                </p:oleObj>
              </mc:Choice>
              <mc:Fallback>
                <p:oleObj name="Jednadžba" r:id="rId7" imgW="812520" imgH="431640" progId="Equation.3">
                  <p:embed/>
                  <p:pic>
                    <p:nvPicPr>
                      <p:cNvPr id="2253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056" y="5153432"/>
                        <a:ext cx="1841500" cy="977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2" name="Pravokutnik 1"/>
          <p:cNvSpPr/>
          <p:nvPr/>
        </p:nvSpPr>
        <p:spPr>
          <a:xfrm>
            <a:off x="1197170" y="837832"/>
            <a:ext cx="6237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Serijski i paralelni spoj otpornika</a:t>
            </a:r>
          </a:p>
        </p:txBody>
      </p:sp>
    </p:spTree>
    <p:extLst>
      <p:ext uri="{BB962C8B-B14F-4D97-AF65-F5344CB8AC3E}">
        <p14:creationId xmlns:p14="http://schemas.microsoft.com/office/powerpoint/2010/main" val="305385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225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hr-HR" altLang="sr-Latn-RS" sz="3200" dirty="0" err="1" smtClean="0">
                <a:cs typeface="Arial" panose="020B0604020202020204" pitchFamily="34" charset="0"/>
              </a:rPr>
              <a:t>Št</a:t>
            </a:r>
            <a:r>
              <a:rPr lang="en-US" altLang="sr-Latn-RS" sz="3200" dirty="0" smtClean="0">
                <a:cs typeface="Arial" panose="020B0604020202020204" pitchFamily="34" charset="0"/>
              </a:rPr>
              <a:t>o </a:t>
            </a:r>
            <a:r>
              <a:rPr lang="en-US" altLang="sr-Latn-RS" sz="3200" dirty="0">
                <a:cs typeface="Arial" panose="020B0604020202020204" pitchFamily="34" charset="0"/>
              </a:rPr>
              <a:t>je električni otpor?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3200" dirty="0">
                <a:cs typeface="Arial" panose="020B0604020202020204" pitchFamily="34" charset="0"/>
              </a:rPr>
              <a:t>Kako određujemo električni otpor?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3200" dirty="0">
                <a:cs typeface="Arial" panose="020B0604020202020204" pitchFamily="34" charset="0"/>
              </a:rPr>
              <a:t>Što je uzrok električnog otpora?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sr-Latn-RS" sz="3200" dirty="0">
                <a:cs typeface="Arial" panose="020B0604020202020204" pitchFamily="34" charset="0"/>
              </a:rPr>
              <a:t>O čemu ovisi električni otpor vodiča?</a:t>
            </a:r>
            <a:endParaRPr lang="hr-HR" altLang="sr-Latn-RS" sz="32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dirty="0"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26524" y="824248"/>
            <a:ext cx="10027276" cy="866440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" name="Rezervirano mjesto sadržaja 5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43104" y="1825625"/>
            <a:ext cx="590579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1210614" y="1514941"/>
            <a:ext cx="10981386" cy="223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Zašto većinu uređaja u kući priključujemo na 230 V iako kroz njih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 </a:t>
            </a:r>
            <a:r>
              <a:rPr lang="en-US" altLang="sr-Latn-RS" sz="3200" dirty="0" smtClean="0">
                <a:latin typeface="+mn-lt"/>
                <a:cs typeface="Arial" panose="020B0604020202020204" pitchFamily="34" charset="0"/>
              </a:rPr>
              <a:t>teče 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različita električna struja?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Primjerice, kroz grijalicu teče struja 10 A, a kroz žarulju 0,3 A.</a:t>
            </a:r>
            <a:endParaRPr lang="hr-HR" altLang="sr-Latn-RS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91000" y="5181600"/>
            <a:ext cx="5334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dirty="0"/>
          </a:p>
        </p:txBody>
      </p:sp>
      <p:pic>
        <p:nvPicPr>
          <p:cNvPr id="14340" name="Picture 7" descr="u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77991"/>
            <a:ext cx="2736742" cy="220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1363014" y="807055"/>
            <a:ext cx="3361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</a:t>
            </a:r>
            <a:r>
              <a:rPr lang="hr-HR" dirty="0" smtClean="0"/>
              <a:t>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365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4"/>
          <p:cNvSpPr txBox="1">
            <a:spLocks noChangeArrowheads="1"/>
          </p:cNvSpPr>
          <p:nvPr/>
        </p:nvSpPr>
        <p:spPr bwMode="auto">
          <a:xfrm>
            <a:off x="1280406" y="891788"/>
            <a:ext cx="70927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Električni otpor – svojstvo </a:t>
            </a:r>
            <a:r>
              <a:rPr lang="hr-HR" altLang="sr-Latn-R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vodiča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2309814" y="5072064"/>
            <a:ext cx="7572375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644" y="1738872"/>
            <a:ext cx="3100388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Elbow Connector 12"/>
          <p:cNvCxnSpPr/>
          <p:nvPr/>
        </p:nvCxnSpPr>
        <p:spPr>
          <a:xfrm flipV="1">
            <a:off x="5238751" y="2643189"/>
            <a:ext cx="2214563" cy="642937"/>
          </a:xfrm>
          <a:prstGeom prst="bentConnector3">
            <a:avLst>
              <a:gd name="adj1" fmla="val 6821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7453314" y="2286001"/>
            <a:ext cx="19087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sr-Latn-RS" sz="2000" dirty="0">
                <a:latin typeface="Comic Sans MS" panose="030F0702030302020204" pitchFamily="66" charset="0"/>
              </a:rPr>
              <a:t> </a:t>
            </a:r>
            <a:r>
              <a:rPr lang="hr-HR" altLang="sr-Latn-RS" sz="2000" dirty="0">
                <a:latin typeface="+mn-lt"/>
              </a:rPr>
              <a:t>Bakrena žica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sr-Latn-RS" sz="2000" dirty="0">
                <a:latin typeface="+mn-lt"/>
              </a:rPr>
              <a:t> </a:t>
            </a:r>
            <a:r>
              <a:rPr lang="hr-HR" altLang="sr-Latn-RS" sz="2000" dirty="0">
                <a:latin typeface="+mn-lt"/>
              </a:rPr>
              <a:t>Željezna žica</a:t>
            </a: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2" name="Pravokutnik 1"/>
          <p:cNvSpPr/>
          <p:nvPr/>
        </p:nvSpPr>
        <p:spPr>
          <a:xfrm>
            <a:off x="1841680" y="4676833"/>
            <a:ext cx="825535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altLang="sr-Latn-RS" sz="2800" dirty="0">
                <a:cs typeface="Arial" panose="020B0604020202020204" pitchFamily="34" charset="0"/>
              </a:rPr>
              <a:t>Što možemo zaključiti o otporu koji prolaskom struje pruža bakrena žica u odnosu prema žici od željeza?</a:t>
            </a:r>
            <a:endParaRPr lang="en-US" altLang="sr-Latn-RS" sz="2800" dirty="0">
              <a:cs typeface="Arial" panose="020B0604020202020204" pitchFamily="34" charset="0"/>
            </a:endParaRPr>
          </a:p>
        </p:txBody>
      </p:sp>
      <p:pic>
        <p:nvPicPr>
          <p:cNvPr id="10" name="Picture 2" descr="C:\Users\Hp\Downloads\clapperboard-311792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811" y="959674"/>
            <a:ext cx="1200999" cy="12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9402" y="2491769"/>
            <a:ext cx="137781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8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Box 1"/>
          <p:cNvSpPr txBox="1">
            <a:spLocks noChangeArrowheads="1"/>
          </p:cNvSpPr>
          <p:nvPr/>
        </p:nvSpPr>
        <p:spPr bwMode="auto">
          <a:xfrm>
            <a:off x="1247105" y="792301"/>
            <a:ext cx="43773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Električni otpor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vodiča</a:t>
            </a:r>
          </a:p>
        </p:txBody>
      </p:sp>
      <p:sp>
        <p:nvSpPr>
          <p:cNvPr id="20485" name="TextBox 2"/>
          <p:cNvSpPr txBox="1">
            <a:spLocks noChangeArrowheads="1"/>
          </p:cNvSpPr>
          <p:nvPr/>
        </p:nvSpPr>
        <p:spPr bwMode="auto">
          <a:xfrm>
            <a:off x="1082351" y="2046752"/>
            <a:ext cx="8485831" cy="249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3600" dirty="0">
                <a:latin typeface="+mn-lt"/>
                <a:cs typeface="Arial" panose="020B0604020202020204" pitchFamily="34" charset="0"/>
              </a:rPr>
              <a:t>Električni </a:t>
            </a:r>
            <a:r>
              <a:rPr lang="hr-HR" altLang="sr-Latn-RS" sz="3600" dirty="0" smtClean="0">
                <a:latin typeface="+mn-lt"/>
                <a:cs typeface="Arial" panose="020B0604020202020204" pitchFamily="34" charset="0"/>
              </a:rPr>
              <a:t>otpor je s vojstvo </a:t>
            </a:r>
            <a:r>
              <a:rPr lang="hr-HR" altLang="sr-Latn-RS" sz="3600" dirty="0">
                <a:latin typeface="+mn-lt"/>
                <a:cs typeface="Arial" panose="020B0604020202020204" pitchFamily="34" charset="0"/>
              </a:rPr>
              <a:t>vodiča o kojemu ovisi struja u strujnome krugu.</a:t>
            </a:r>
          </a:p>
          <a:p>
            <a:pPr algn="ctr">
              <a:lnSpc>
                <a:spcPct val="150000"/>
              </a:lnSpc>
              <a:buSzPct val="70000"/>
            </a:pPr>
            <a:r>
              <a:rPr lang="hr-HR" altLang="sr-Latn-RS" sz="3600" dirty="0">
                <a:latin typeface="+mn-lt"/>
                <a:cs typeface="Arial" panose="020B0604020202020204" pitchFamily="34" charset="0"/>
              </a:rPr>
              <a:t> O</a:t>
            </a:r>
            <a:r>
              <a:rPr lang="en-US" altLang="sr-Latn-RS" sz="3600" dirty="0">
                <a:latin typeface="+mn-lt"/>
                <a:cs typeface="Arial" panose="020B0604020202020204" pitchFamily="34" charset="0"/>
              </a:rPr>
              <a:t>bilježavamo ga znakom </a:t>
            </a:r>
            <a:r>
              <a:rPr lang="hr-HR" altLang="sr-Latn-RS" sz="36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3600" b="1" i="1" dirty="0">
                <a:latin typeface="+mn-lt"/>
                <a:cs typeface="Arial" panose="020B0604020202020204" pitchFamily="34" charset="0"/>
              </a:rPr>
              <a:t>R.</a:t>
            </a:r>
            <a:endParaRPr lang="en-US" altLang="sr-Latn-RS" sz="36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222" y="0"/>
            <a:ext cx="4935056" cy="246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3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1140766" y="846347"/>
            <a:ext cx="73713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Mjerna jedinica </a:t>
            </a:r>
            <a:r>
              <a:rPr lang="hr-HR" altLang="sr-Latn-R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električnog otpora</a:t>
            </a:r>
            <a:endParaRPr lang="en-US" altLang="sr-Latn-RS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21509" name="Group 6"/>
          <p:cNvGrpSpPr>
            <a:grpSpLocks/>
          </p:cNvGrpSpPr>
          <p:nvPr/>
        </p:nvGrpSpPr>
        <p:grpSpPr bwMode="auto">
          <a:xfrm>
            <a:off x="989447" y="3214245"/>
            <a:ext cx="6871234" cy="1209674"/>
            <a:chOff x="1486047" y="1710312"/>
            <a:chExt cx="6871254" cy="1209675"/>
          </a:xfrm>
        </p:grpSpPr>
        <p:graphicFrame>
          <p:nvGraphicFramePr>
            <p:cNvPr id="2150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2759477"/>
                </p:ext>
              </p:extLst>
            </p:nvPr>
          </p:nvGraphicFramePr>
          <p:xfrm>
            <a:off x="1486047" y="1710312"/>
            <a:ext cx="1365250" cy="1209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4" name="Equation" r:id="rId3" imgW="444240" imgH="393480" progId="Equation.3">
                    <p:embed/>
                  </p:oleObj>
                </mc:Choice>
                <mc:Fallback>
                  <p:oleObj name="Equation" r:id="rId3" imgW="444240" imgH="393480" progId="Equation.3">
                    <p:embed/>
                    <p:pic>
                      <p:nvPicPr>
                        <p:cNvPr id="2150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6047" y="1710312"/>
                          <a:ext cx="1365250" cy="1209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" name="Straight Arrow Connector 4"/>
            <p:cNvCxnSpPr/>
            <p:nvPr/>
          </p:nvCxnSpPr>
          <p:spPr>
            <a:xfrm>
              <a:off x="2786043" y="2214550"/>
              <a:ext cx="642939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2150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2148995"/>
                </p:ext>
              </p:extLst>
            </p:nvPr>
          </p:nvGraphicFramePr>
          <p:xfrm>
            <a:off x="4304413" y="1776969"/>
            <a:ext cx="4052888" cy="1143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5" name="Equation" r:id="rId5" imgW="1485720" imgH="419040" progId="Equation.3">
                    <p:embed/>
                  </p:oleObj>
                </mc:Choice>
                <mc:Fallback>
                  <p:oleObj name="Equation" r:id="rId5" imgW="1485720" imgH="419040" progId="Equation.3">
                    <p:embed/>
                    <p:pic>
                      <p:nvPicPr>
                        <p:cNvPr id="2150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4413" y="1776969"/>
                          <a:ext cx="4052888" cy="1143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56" name="TextBox 9"/>
          <p:cNvSpPr txBox="1">
            <a:spLocks noChangeArrowheads="1"/>
          </p:cNvSpPr>
          <p:nvPr/>
        </p:nvSpPr>
        <p:spPr bwMode="auto">
          <a:xfrm>
            <a:off x="1000270" y="4822130"/>
            <a:ext cx="3456122" cy="1200329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400" b="1" dirty="0"/>
              <a:t>1 k</a:t>
            </a:r>
            <a:r>
              <a:rPr lang="el-GR" sz="2400" b="1" dirty="0"/>
              <a:t>Ω</a:t>
            </a:r>
            <a:r>
              <a:rPr lang="hr-HR" sz="2400" dirty="0"/>
              <a:t>  = 1 000 </a:t>
            </a:r>
            <a:r>
              <a:rPr lang="el-GR" sz="2400" dirty="0"/>
              <a:t>Ω</a:t>
            </a:r>
            <a:endParaRPr lang="hr-HR" sz="2400" dirty="0"/>
          </a:p>
          <a:p>
            <a:pPr>
              <a:lnSpc>
                <a:spcPct val="150000"/>
              </a:lnSpc>
              <a:defRPr/>
            </a:pPr>
            <a:r>
              <a:rPr lang="hr-HR" sz="2400" b="1" dirty="0"/>
              <a:t>1 M</a:t>
            </a:r>
            <a:r>
              <a:rPr lang="el-GR" sz="2400" b="1" dirty="0"/>
              <a:t>Ω</a:t>
            </a:r>
            <a:r>
              <a:rPr lang="hr-HR" sz="2400" b="1" dirty="0"/>
              <a:t> </a:t>
            </a:r>
            <a:r>
              <a:rPr lang="hr-HR" sz="2400" dirty="0"/>
              <a:t>= 1 000 000 </a:t>
            </a:r>
            <a:r>
              <a:rPr lang="el-GR" sz="2400" dirty="0"/>
              <a:t>Ω</a:t>
            </a:r>
            <a:endParaRPr lang="en-US" sz="2400" dirty="0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9397423" y="4193087"/>
            <a:ext cx="18244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sz="1200" dirty="0"/>
              <a:t>Otpornici čija je vrijednost</a:t>
            </a:r>
          </a:p>
          <a:p>
            <a:r>
              <a:rPr lang="hr-HR" altLang="sr-Latn-RS" sz="1200" dirty="0"/>
              <a:t> otpora označene bojama.</a:t>
            </a:r>
          </a:p>
        </p:txBody>
      </p:sp>
      <p:sp>
        <p:nvSpPr>
          <p:cNvPr id="12" name="Zvijezda s 5 krakova 11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3" name="Slika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6322" y="1985619"/>
            <a:ext cx="2901131" cy="1935453"/>
          </a:xfrm>
          <a:prstGeom prst="rect">
            <a:avLst/>
          </a:prstGeom>
        </p:spPr>
      </p:pic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514342"/>
              </p:ext>
            </p:extLst>
          </p:nvPr>
        </p:nvGraphicFramePr>
        <p:xfrm>
          <a:off x="989447" y="1666037"/>
          <a:ext cx="2708275" cy="1213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Jednadžba" r:id="rId8" imgW="927000" imgH="419040" progId="Equation.3">
                  <p:embed/>
                </p:oleObj>
              </mc:Choice>
              <mc:Fallback>
                <p:oleObj name="Jednadžba" r:id="rId8" imgW="927000" imgH="419040" progId="Equation.3">
                  <p:embed/>
                  <p:pic>
                    <p:nvPicPr>
                      <p:cNvPr id="2048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447" y="1666037"/>
                        <a:ext cx="2708275" cy="12131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037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  <p:bldP spid="215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1082351" y="714375"/>
            <a:ext cx="87430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40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Što je uzrok električnog otpora?</a:t>
            </a:r>
            <a:endParaRPr lang="en-US" altLang="sr-Latn-RS" sz="40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082351" y="1323979"/>
            <a:ext cx="10153920" cy="223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Uzrok električnog otpora su sudari slobodnih elektrona s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pozitivnim ionima u kristalnoj rešetki pri čemu se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3200" dirty="0">
                <a:latin typeface="+mn-lt"/>
                <a:cs typeface="Arial" panose="020B0604020202020204" pitchFamily="34" charset="0"/>
              </a:rPr>
              <a:t>usporavaju gubeći energiju.  </a:t>
            </a:r>
            <a:endParaRPr lang="en-US" altLang="sr-Latn-RS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2238376" y="5572126"/>
            <a:ext cx="8202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2800" i="1" dirty="0">
                <a:latin typeface="+mn-lt"/>
                <a:cs typeface="Arial" panose="020B0604020202020204" pitchFamily="34" charset="0"/>
              </a:rPr>
              <a:t>Kada je otpor kretanja učenika kroz školski hodnik veći?</a:t>
            </a:r>
            <a:endParaRPr lang="en-US" altLang="sr-Latn-RS" sz="2800" i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6628" name="Picture 6" descr="Picture1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905" y="3497262"/>
            <a:ext cx="266700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7" descr="12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56000"/>
            <a:ext cx="259080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4386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1181865" y="851366"/>
            <a:ext cx="98236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Kako utječe duljina žice na električni otpor u krugu?</a:t>
            </a:r>
          </a:p>
        </p:txBody>
      </p:sp>
      <p:pic>
        <p:nvPicPr>
          <p:cNvPr id="23555" name="Picture 2" descr="D:\Sandra - školska ppt\FIZIKA8_U\8_I_12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325" y="1497697"/>
            <a:ext cx="365760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1379350" y="5181601"/>
            <a:ext cx="87875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Zaključujemo da je otpor veći </a:t>
            </a:r>
            <a:r>
              <a:rPr lang="hr-HR" sz="2800" dirty="0">
                <a:cs typeface="Arial" pitchFamily="34" charset="0"/>
              </a:rPr>
              <a:t>š</a:t>
            </a:r>
            <a:r>
              <a:rPr lang="hr-HR" sz="2800" dirty="0" smtClean="0">
                <a:cs typeface="Arial" pitchFamily="34" charset="0"/>
              </a:rPr>
              <a:t>to je veća duljina žice. </a:t>
            </a:r>
            <a:endParaRPr lang="en-US" sz="2800" dirty="0">
              <a:cs typeface="Arial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2" name="Slika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5913" y="4106220"/>
            <a:ext cx="1201016" cy="1280271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7513" y="5607671"/>
            <a:ext cx="1377815" cy="774259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4525505" y="4486959"/>
            <a:ext cx="2092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dirty="0" smtClean="0"/>
              <a:t>R   ̴l </a:t>
            </a:r>
            <a:endParaRPr lang="hr-HR" sz="4000" dirty="0"/>
          </a:p>
        </p:txBody>
      </p:sp>
    </p:spTree>
    <p:extLst>
      <p:ext uri="{BB962C8B-B14F-4D97-AF65-F5344CB8AC3E}">
        <p14:creationId xmlns:p14="http://schemas.microsoft.com/office/powerpoint/2010/main" val="268563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9"/>
          <p:cNvSpPr txBox="1">
            <a:spLocks noChangeArrowheads="1"/>
          </p:cNvSpPr>
          <p:nvPr/>
        </p:nvSpPr>
        <p:spPr bwMode="auto">
          <a:xfrm>
            <a:off x="1446509" y="939981"/>
            <a:ext cx="98108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Kako utječe debljina žice na električni otpor  krugu?</a:t>
            </a: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1811126" y="5410208"/>
            <a:ext cx="8350940" cy="67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Zaključujemo da je električni otpor veći što je žica tanja</a:t>
            </a:r>
            <a:r>
              <a:rPr lang="hr-HR" sz="2400" dirty="0" smtClean="0">
                <a:cs typeface="Arial" pitchFamily="34" charset="0"/>
              </a:rPr>
              <a:t>. 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306" y="1501479"/>
            <a:ext cx="1823276" cy="3347231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786" y="1618198"/>
            <a:ext cx="1642105" cy="3328923"/>
          </a:xfrm>
          <a:prstGeom prst="rect">
            <a:avLst/>
          </a:prstGeom>
        </p:spPr>
      </p:pic>
      <p:sp>
        <p:nvSpPr>
          <p:cNvPr id="9" name="TekstniOkvir 8"/>
          <p:cNvSpPr txBox="1"/>
          <p:nvPr/>
        </p:nvSpPr>
        <p:spPr>
          <a:xfrm>
            <a:off x="4731215" y="4731991"/>
            <a:ext cx="2100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dirty="0" smtClean="0"/>
              <a:t>R   ̴ 1/ A </a:t>
            </a:r>
            <a:endParaRPr lang="hr-HR" sz="4000" dirty="0"/>
          </a:p>
        </p:txBody>
      </p:sp>
    </p:spTree>
    <p:extLst>
      <p:ext uri="{BB962C8B-B14F-4D97-AF65-F5344CB8AC3E}">
        <p14:creationId xmlns:p14="http://schemas.microsoft.com/office/powerpoint/2010/main" val="380389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31190" y="1160998"/>
            <a:ext cx="10515600" cy="257589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hr-HR" sz="3500" dirty="0" smtClean="0"/>
              <a:t>Električni otpor ovisi i o materijalu od kojega je vodič načinjen. </a:t>
            </a:r>
          </a:p>
          <a:p>
            <a:pPr marL="0" indent="0" algn="ctr">
              <a:buNone/>
            </a:pPr>
            <a:r>
              <a:rPr lang="el-GR" sz="3500" dirty="0">
                <a:solidFill>
                  <a:srgbClr val="000099"/>
                </a:solidFill>
              </a:rPr>
              <a:t>ρ</a:t>
            </a:r>
            <a:r>
              <a:rPr lang="hr-HR" sz="3500" dirty="0" smtClean="0">
                <a:solidFill>
                  <a:srgbClr val="000099"/>
                </a:solidFill>
              </a:rPr>
              <a:t> – električna otpornost ( </a:t>
            </a:r>
            <a:r>
              <a:rPr lang="el-GR" sz="3500" dirty="0" smtClean="0">
                <a:solidFill>
                  <a:srgbClr val="000099"/>
                </a:solidFill>
              </a:rPr>
              <a:t>Ω</a:t>
            </a:r>
            <a:r>
              <a:rPr lang="hr-HR" sz="3500" dirty="0" smtClean="0">
                <a:solidFill>
                  <a:srgbClr val="000099"/>
                </a:solidFill>
              </a:rPr>
              <a:t>m) </a:t>
            </a:r>
          </a:p>
          <a:p>
            <a:pPr marL="0" indent="0" algn="ctr">
              <a:buNone/>
            </a:pPr>
            <a:endParaRPr lang="hr-HR" sz="3500" dirty="0">
              <a:solidFill>
                <a:srgbClr val="000099"/>
              </a:solidFill>
            </a:endParaRPr>
          </a:p>
          <a:p>
            <a:pPr marL="0" indent="0" algn="ctr">
              <a:buNone/>
            </a:pPr>
            <a:r>
              <a:rPr lang="hr-HR" sz="3500" dirty="0" smtClean="0"/>
              <a:t>Velika otpornost znači da je tvar loš vodič</a:t>
            </a:r>
            <a:r>
              <a:rPr lang="hr-HR" dirty="0" smtClean="0"/>
              <a:t>. 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 flipV="1">
            <a:off x="4819972" y="4608323"/>
            <a:ext cx="1814950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399715"/>
              </p:ext>
            </p:extLst>
          </p:nvPr>
        </p:nvGraphicFramePr>
        <p:xfrm>
          <a:off x="4819973" y="4194092"/>
          <a:ext cx="1999281" cy="1261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Jednadžba" r:id="rId3" imgW="622030" imgH="393529" progId="Equation.3">
                  <p:embed/>
                </p:oleObj>
              </mc:Choice>
              <mc:Fallback>
                <p:oleObj name="Jednadžba" r:id="rId3" imgW="62203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9973" y="4194092"/>
                        <a:ext cx="1999281" cy="12619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Slik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9123" y="4474509"/>
            <a:ext cx="859611" cy="981541"/>
          </a:xfrm>
          <a:prstGeom prst="rect">
            <a:avLst/>
          </a:prstGeom>
        </p:spPr>
      </p:pic>
      <p:sp>
        <p:nvSpPr>
          <p:cNvPr id="10" name="TekstniOkvir 9"/>
          <p:cNvSpPr txBox="1"/>
          <p:nvPr/>
        </p:nvSpPr>
        <p:spPr>
          <a:xfrm>
            <a:off x="10816000" y="5670447"/>
            <a:ext cx="1005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 smtClean="0"/>
              <a:t>Virtualno istraži 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77766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166</TotalTime>
  <Words>296</Words>
  <Application>Microsoft Office PowerPoint</Application>
  <PresentationFormat>Široki zaslon</PresentationFormat>
  <Paragraphs>52</Paragraphs>
  <Slides>12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2</vt:i4>
      </vt:variant>
      <vt:variant>
        <vt:lpstr>Naslovi slajdova</vt:lpstr>
      </vt:variant>
      <vt:variant>
        <vt:i4>12</vt:i4>
      </vt:variant>
    </vt:vector>
  </HeadingPairs>
  <TitlesOfParts>
    <vt:vector size="21" baseType="lpstr">
      <vt:lpstr>Alef</vt:lpstr>
      <vt:lpstr>Arial</vt:lpstr>
      <vt:lpstr>Calibri</vt:lpstr>
      <vt:lpstr>Calibri Light</vt:lpstr>
      <vt:lpstr>Comic Sans MS</vt:lpstr>
      <vt:lpstr>Wingdings</vt:lpstr>
      <vt:lpstr>Tema sustava Office</vt:lpstr>
      <vt:lpstr>Equation</vt:lpstr>
      <vt:lpstr>Jednadžba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22</cp:revision>
  <dcterms:created xsi:type="dcterms:W3CDTF">2020-09-12T17:39:48Z</dcterms:created>
  <dcterms:modified xsi:type="dcterms:W3CDTF">2020-09-27T12:53:09Z</dcterms:modified>
</cp:coreProperties>
</file>